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Bitter Medium"/>
      <p:regular r:id="rId15"/>
    </p:embeddedFont>
    <p:embeddedFont>
      <p:font typeface="Bitter Medium"/>
      <p:regular r:id="rId16"/>
    </p:embeddedFont>
    <p:embeddedFont>
      <p:font typeface="Bitter Medium"/>
      <p:regular r:id="rId17"/>
    </p:embeddedFont>
    <p:embeddedFont>
      <p:font typeface="Bitter Medium"/>
      <p:regular r:id="rId18"/>
    </p:embeddedFont>
    <p:embeddedFont>
      <p:font typeface="Open Sans"/>
      <p:regular r:id="rId19"/>
    </p:embeddedFont>
    <p:embeddedFont>
      <p:font typeface="Open Sans"/>
      <p:regular r:id="rId20"/>
    </p:embeddedFont>
    <p:embeddedFont>
      <p:font typeface="Open Sans"/>
      <p:regular r:id="rId21"/>
    </p:embeddedFont>
    <p:embeddedFont>
      <p:font typeface="Open Sans"/>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 Id="rId21" Type="http://schemas.openxmlformats.org/officeDocument/2006/relationships/font" Target="fonts/font7.fntdata"/><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80968"/>
            <a:ext cx="7556421" cy="3912870"/>
          </a:xfrm>
          <a:prstGeom prst="rect">
            <a:avLst/>
          </a:prstGeom>
          <a:noFill/>
          <a:ln/>
        </p:spPr>
        <p:txBody>
          <a:bodyPr wrap="square" lIns="0" tIns="0" rIns="0" bIns="0" rtlCol="0" anchor="t"/>
          <a:lstStyle/>
          <a:p>
            <a:pPr indent="0" marL="0">
              <a:lnSpc>
                <a:spcPts val="7700"/>
              </a:lnSpc>
              <a:buNone/>
            </a:pPr>
            <a:r>
              <a:rPr lang="en-US" sz="6150" spc="-185" kern="0" dirty="0">
                <a:solidFill>
                  <a:srgbClr val="2C3F42"/>
                </a:solidFill>
                <a:latin typeface="Bitter Medium" pitchFamily="34" charset="0"/>
                <a:ea typeface="Bitter Medium" pitchFamily="34" charset="-122"/>
                <a:cs typeface="Bitter Medium" pitchFamily="34" charset="-120"/>
              </a:rPr>
              <a:t>Recommender Systems: Personalized Content Discovery</a:t>
            </a:r>
            <a:endParaRPr lang="en-US" sz="6150" dirty="0"/>
          </a:p>
        </p:txBody>
      </p:sp>
      <p:sp>
        <p:nvSpPr>
          <p:cNvPr id="4" name="Text 1"/>
          <p:cNvSpPr/>
          <p:nvPr/>
        </p:nvSpPr>
        <p:spPr>
          <a:xfrm>
            <a:off x="793790" y="5334000"/>
            <a:ext cx="7556421"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Recommender systems play a crucial role in enhancing user experiences by providing tailored suggestions for content, products, and services. These systems utilize algorithms to analyze user data and preferences, offering personalized recommendations that aim to maximize engagement and satisfaction.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Introduction to Recommender Systems</a:t>
            </a:r>
            <a:endParaRPr lang="en-US" sz="4450" dirty="0"/>
          </a:p>
        </p:txBody>
      </p:sp>
      <p:sp>
        <p:nvSpPr>
          <p:cNvPr id="4" name="Shape 1"/>
          <p:cNvSpPr/>
          <p:nvPr/>
        </p:nvSpPr>
        <p:spPr>
          <a:xfrm>
            <a:off x="793790" y="3119676"/>
            <a:ext cx="510302" cy="510302"/>
          </a:xfrm>
          <a:prstGeom prst="roundRect">
            <a:avLst>
              <a:gd name="adj" fmla="val 18669"/>
            </a:avLst>
          </a:prstGeom>
          <a:solidFill>
            <a:srgbClr val="FCE2CF"/>
          </a:solidFill>
          <a:ln w="7620">
            <a:solidFill>
              <a:srgbClr val="E2C8B5"/>
            </a:solidFill>
            <a:prstDash val="solid"/>
          </a:ln>
        </p:spPr>
      </p:sp>
      <p:sp>
        <p:nvSpPr>
          <p:cNvPr id="5" name="Text 2"/>
          <p:cNvSpPr/>
          <p:nvPr/>
        </p:nvSpPr>
        <p:spPr>
          <a:xfrm>
            <a:off x="983456" y="3204686"/>
            <a:ext cx="130969"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2B2E3C"/>
                </a:solidFill>
                <a:latin typeface="Bitter Medium" pitchFamily="34" charset="0"/>
                <a:ea typeface="Bitter Medium" pitchFamily="34" charset="-122"/>
                <a:cs typeface="Bitter Medium" pitchFamily="34" charset="-120"/>
              </a:rPr>
              <a:t>1</a:t>
            </a:r>
            <a:endParaRPr lang="en-US" sz="2650" dirty="0"/>
          </a:p>
        </p:txBody>
      </p:sp>
      <p:sp>
        <p:nvSpPr>
          <p:cNvPr id="6" name="Text 3"/>
          <p:cNvSpPr/>
          <p:nvPr/>
        </p:nvSpPr>
        <p:spPr>
          <a:xfrm>
            <a:off x="1530906" y="3119676"/>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Predictive Power</a:t>
            </a:r>
            <a:endParaRPr lang="en-US" sz="2200" dirty="0"/>
          </a:p>
        </p:txBody>
      </p:sp>
      <p:sp>
        <p:nvSpPr>
          <p:cNvPr id="7" name="Text 4"/>
          <p:cNvSpPr/>
          <p:nvPr/>
        </p:nvSpPr>
        <p:spPr>
          <a:xfrm>
            <a:off x="1530906" y="3610094"/>
            <a:ext cx="2927747" cy="1814513"/>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Recommender systems leverage user data to predict preferences and provide personalized recommendations.</a:t>
            </a:r>
            <a:endParaRPr lang="en-US" sz="1750" dirty="0"/>
          </a:p>
        </p:txBody>
      </p:sp>
      <p:sp>
        <p:nvSpPr>
          <p:cNvPr id="8" name="Shape 5"/>
          <p:cNvSpPr/>
          <p:nvPr/>
        </p:nvSpPr>
        <p:spPr>
          <a:xfrm>
            <a:off x="4685467" y="3119676"/>
            <a:ext cx="510302" cy="510302"/>
          </a:xfrm>
          <a:prstGeom prst="roundRect">
            <a:avLst>
              <a:gd name="adj" fmla="val 18669"/>
            </a:avLst>
          </a:prstGeom>
          <a:solidFill>
            <a:srgbClr val="FCE2CF"/>
          </a:solidFill>
          <a:ln w="7620">
            <a:solidFill>
              <a:srgbClr val="E2C8B5"/>
            </a:solidFill>
            <a:prstDash val="solid"/>
          </a:ln>
        </p:spPr>
      </p:sp>
      <p:sp>
        <p:nvSpPr>
          <p:cNvPr id="9" name="Text 6"/>
          <p:cNvSpPr/>
          <p:nvPr/>
        </p:nvSpPr>
        <p:spPr>
          <a:xfrm>
            <a:off x="4852154" y="3204686"/>
            <a:ext cx="176927"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2B2E3C"/>
                </a:solidFill>
                <a:latin typeface="Bitter Medium" pitchFamily="34" charset="0"/>
                <a:ea typeface="Bitter Medium" pitchFamily="34" charset="-122"/>
                <a:cs typeface="Bitter Medium" pitchFamily="34" charset="-120"/>
              </a:rPr>
              <a:t>2</a:t>
            </a:r>
            <a:endParaRPr lang="en-US" sz="2650" dirty="0"/>
          </a:p>
        </p:txBody>
      </p:sp>
      <p:sp>
        <p:nvSpPr>
          <p:cNvPr id="10" name="Text 7"/>
          <p:cNvSpPr/>
          <p:nvPr/>
        </p:nvSpPr>
        <p:spPr>
          <a:xfrm>
            <a:off x="5422583" y="3119676"/>
            <a:ext cx="2927747" cy="708660"/>
          </a:xfrm>
          <a:prstGeom prst="rect">
            <a:avLst/>
          </a:prstGeom>
          <a:noFill/>
          <a:ln/>
        </p:spPr>
        <p:txBody>
          <a:bodyPr wrap="square" lIns="0" tIns="0" rIns="0" bIns="0" rtlCol="0" anchor="t"/>
          <a:lstStyle/>
          <a:p>
            <a:pPr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Personalized Experiences</a:t>
            </a:r>
            <a:endParaRPr lang="en-US" sz="2200" dirty="0"/>
          </a:p>
        </p:txBody>
      </p:sp>
      <p:sp>
        <p:nvSpPr>
          <p:cNvPr id="11" name="Text 8"/>
          <p:cNvSpPr/>
          <p:nvPr/>
        </p:nvSpPr>
        <p:spPr>
          <a:xfrm>
            <a:off x="5422583" y="3964424"/>
            <a:ext cx="2927747" cy="1451610"/>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Tailored suggestions for products, content, or services based on user interactions.</a:t>
            </a:r>
            <a:endParaRPr lang="en-US" sz="1750" dirty="0"/>
          </a:p>
        </p:txBody>
      </p:sp>
      <p:sp>
        <p:nvSpPr>
          <p:cNvPr id="12" name="Shape 9"/>
          <p:cNvSpPr/>
          <p:nvPr/>
        </p:nvSpPr>
        <p:spPr>
          <a:xfrm>
            <a:off x="793790" y="5906572"/>
            <a:ext cx="510302" cy="510302"/>
          </a:xfrm>
          <a:prstGeom prst="roundRect">
            <a:avLst>
              <a:gd name="adj" fmla="val 18669"/>
            </a:avLst>
          </a:prstGeom>
          <a:solidFill>
            <a:srgbClr val="FCE2CF"/>
          </a:solidFill>
          <a:ln w="7620">
            <a:solidFill>
              <a:srgbClr val="E2C8B5"/>
            </a:solidFill>
            <a:prstDash val="solid"/>
          </a:ln>
        </p:spPr>
      </p:sp>
      <p:sp>
        <p:nvSpPr>
          <p:cNvPr id="13" name="Text 10"/>
          <p:cNvSpPr/>
          <p:nvPr/>
        </p:nvSpPr>
        <p:spPr>
          <a:xfrm>
            <a:off x="956667" y="5991582"/>
            <a:ext cx="184428" cy="340281"/>
          </a:xfrm>
          <a:prstGeom prst="rect">
            <a:avLst/>
          </a:prstGeom>
          <a:noFill/>
          <a:ln/>
        </p:spPr>
        <p:txBody>
          <a:bodyPr wrap="none" lIns="0" tIns="0" rIns="0" bIns="0" rtlCol="0" anchor="t"/>
          <a:lstStyle/>
          <a:p>
            <a:pPr algn="ctr" indent="0" marL="0">
              <a:lnSpc>
                <a:spcPts val="2650"/>
              </a:lnSpc>
              <a:buNone/>
            </a:pPr>
            <a:r>
              <a:rPr lang="en-US" sz="2650" spc="-80" kern="0" dirty="0">
                <a:solidFill>
                  <a:srgbClr val="2B2E3C"/>
                </a:solidFill>
                <a:latin typeface="Bitter Medium" pitchFamily="34" charset="0"/>
                <a:ea typeface="Bitter Medium" pitchFamily="34" charset="-122"/>
                <a:cs typeface="Bitter Medium" pitchFamily="34" charset="-120"/>
              </a:rPr>
              <a:t>3</a:t>
            </a:r>
            <a:endParaRPr lang="en-US" sz="2650" dirty="0"/>
          </a:p>
        </p:txBody>
      </p:sp>
      <p:sp>
        <p:nvSpPr>
          <p:cNvPr id="14" name="Text 11"/>
          <p:cNvSpPr/>
          <p:nvPr/>
        </p:nvSpPr>
        <p:spPr>
          <a:xfrm>
            <a:off x="1530906" y="5906572"/>
            <a:ext cx="2888099" cy="354330"/>
          </a:xfrm>
          <a:prstGeom prst="rect">
            <a:avLst/>
          </a:prstGeom>
          <a:noFill/>
          <a:ln/>
        </p:spPr>
        <p:txBody>
          <a:bodyPr wrap="none" lIns="0" tIns="0" rIns="0" bIns="0" rtlCol="0" anchor="t"/>
          <a:lstStyle/>
          <a:p>
            <a:pPr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Increased Engagement</a:t>
            </a:r>
            <a:endParaRPr lang="en-US" sz="2200" dirty="0"/>
          </a:p>
        </p:txBody>
      </p:sp>
      <p:sp>
        <p:nvSpPr>
          <p:cNvPr id="15" name="Text 12"/>
          <p:cNvSpPr/>
          <p:nvPr/>
        </p:nvSpPr>
        <p:spPr>
          <a:xfrm>
            <a:off x="1530906" y="6396990"/>
            <a:ext cx="6819305" cy="725805"/>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Recommender systems promote user engagement by highlighting relevant content and items.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721412"/>
            <a:ext cx="12937688" cy="708779"/>
          </a:xfrm>
          <a:prstGeom prst="rect">
            <a:avLst/>
          </a:prstGeom>
          <a:noFill/>
          <a:ln/>
        </p:spPr>
        <p:txBody>
          <a:bodyPr wrap="non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Collaborative Filtering: Harnessing User Preferences</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User Similarity</a:t>
            </a:r>
            <a:endParaRPr lang="en-US" sz="2200" dirty="0"/>
          </a:p>
        </p:txBody>
      </p:sp>
      <p:sp>
        <p:nvSpPr>
          <p:cNvPr id="4" name="Text 2"/>
          <p:cNvSpPr/>
          <p:nvPr/>
        </p:nvSpPr>
        <p:spPr>
          <a:xfrm>
            <a:off x="793790" y="4578310"/>
            <a:ext cx="3978116" cy="725805"/>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Identifies users with similar tastes and preferences.</a:t>
            </a:r>
            <a:endParaRPr lang="en-US" sz="1750" dirty="0"/>
          </a:p>
        </p:txBody>
      </p:sp>
      <p:sp>
        <p:nvSpPr>
          <p:cNvPr id="5" name="Text 3"/>
          <p:cNvSpPr/>
          <p:nvPr/>
        </p:nvSpPr>
        <p:spPr>
          <a:xfrm>
            <a:off x="5332928" y="3997166"/>
            <a:ext cx="3724870" cy="354330"/>
          </a:xfrm>
          <a:prstGeom prst="rect">
            <a:avLst/>
          </a:prstGeom>
          <a:noFill/>
          <a:ln/>
        </p:spPr>
        <p:txBody>
          <a:bodyPr wrap="non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Recommendation Generation</a:t>
            </a:r>
            <a:endParaRPr lang="en-US" sz="2200" dirty="0"/>
          </a:p>
        </p:txBody>
      </p:sp>
      <p:sp>
        <p:nvSpPr>
          <p:cNvPr id="6" name="Text 4"/>
          <p:cNvSpPr/>
          <p:nvPr/>
        </p:nvSpPr>
        <p:spPr>
          <a:xfrm>
            <a:off x="5332928" y="4578310"/>
            <a:ext cx="3978116" cy="725805"/>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Recommends items liked by similar users to the target user.</a:t>
            </a:r>
            <a:endParaRPr lang="en-US" sz="1750" dirty="0"/>
          </a:p>
        </p:txBody>
      </p:sp>
      <p:sp>
        <p:nvSpPr>
          <p:cNvPr id="7" name="Text 5"/>
          <p:cNvSpPr/>
          <p:nvPr/>
        </p:nvSpPr>
        <p:spPr>
          <a:xfrm>
            <a:off x="9872067" y="3997166"/>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C3F42"/>
                </a:solidFill>
                <a:latin typeface="Bitter Medium" pitchFamily="34" charset="0"/>
                <a:ea typeface="Bitter Medium" pitchFamily="34" charset="-122"/>
                <a:cs typeface="Bitter Medium" pitchFamily="34" charset="-120"/>
              </a:rPr>
              <a:t>Popularity Bias</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May favor popular items over niche or less-known items.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901541"/>
            <a:ext cx="7556421" cy="2126337"/>
          </a:xfrm>
          <a:prstGeom prst="rect">
            <a:avLst/>
          </a:prstGeom>
          <a:noFill/>
          <a:ln/>
        </p:spPr>
        <p:txBody>
          <a:bodyPr wrap="squar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Content-Based Recommendations: Leveraging Item Attributes</a:t>
            </a:r>
            <a:endParaRPr lang="en-US" sz="4450" dirty="0"/>
          </a:p>
        </p:txBody>
      </p:sp>
      <p:sp>
        <p:nvSpPr>
          <p:cNvPr id="4" name="Shape 1"/>
          <p:cNvSpPr/>
          <p:nvPr/>
        </p:nvSpPr>
        <p:spPr>
          <a:xfrm>
            <a:off x="793790" y="3368040"/>
            <a:ext cx="3664863" cy="2047994"/>
          </a:xfrm>
          <a:prstGeom prst="roundRect">
            <a:avLst>
              <a:gd name="adj" fmla="val 4652"/>
            </a:avLst>
          </a:prstGeom>
          <a:solidFill>
            <a:srgbClr val="FCE2CF"/>
          </a:solidFill>
          <a:ln w="7620">
            <a:solidFill>
              <a:srgbClr val="E2C8B5"/>
            </a:solidFill>
            <a:prstDash val="solid"/>
          </a:ln>
        </p:spPr>
      </p:sp>
      <p:sp>
        <p:nvSpPr>
          <p:cNvPr id="5" name="Text 2"/>
          <p:cNvSpPr/>
          <p:nvPr/>
        </p:nvSpPr>
        <p:spPr>
          <a:xfrm>
            <a:off x="1028224" y="3602474"/>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Item Features</a:t>
            </a:r>
            <a:endParaRPr lang="en-US" sz="2200" dirty="0"/>
          </a:p>
        </p:txBody>
      </p:sp>
      <p:sp>
        <p:nvSpPr>
          <p:cNvPr id="6" name="Text 3"/>
          <p:cNvSpPr/>
          <p:nvPr/>
        </p:nvSpPr>
        <p:spPr>
          <a:xfrm>
            <a:off x="1028224" y="4092893"/>
            <a:ext cx="3195995"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Analyzes attributes of items like genre, keywords, or descriptions.</a:t>
            </a:r>
            <a:endParaRPr lang="en-US" sz="1750" dirty="0"/>
          </a:p>
        </p:txBody>
      </p:sp>
      <p:sp>
        <p:nvSpPr>
          <p:cNvPr id="7" name="Shape 4"/>
          <p:cNvSpPr/>
          <p:nvPr/>
        </p:nvSpPr>
        <p:spPr>
          <a:xfrm>
            <a:off x="4685467" y="3368040"/>
            <a:ext cx="3664863" cy="2047994"/>
          </a:xfrm>
          <a:prstGeom prst="roundRect">
            <a:avLst>
              <a:gd name="adj" fmla="val 4652"/>
            </a:avLst>
          </a:prstGeom>
          <a:solidFill>
            <a:srgbClr val="FCE2CF"/>
          </a:solidFill>
          <a:ln w="7620">
            <a:solidFill>
              <a:srgbClr val="E2C8B5"/>
            </a:solidFill>
            <a:prstDash val="solid"/>
          </a:ln>
        </p:spPr>
      </p:sp>
      <p:sp>
        <p:nvSpPr>
          <p:cNvPr id="8" name="Text 5"/>
          <p:cNvSpPr/>
          <p:nvPr/>
        </p:nvSpPr>
        <p:spPr>
          <a:xfrm>
            <a:off x="4919901" y="3602474"/>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User Profiles</a:t>
            </a:r>
            <a:endParaRPr lang="en-US" sz="2200" dirty="0"/>
          </a:p>
        </p:txBody>
      </p:sp>
      <p:sp>
        <p:nvSpPr>
          <p:cNvPr id="9" name="Text 6"/>
          <p:cNvSpPr/>
          <p:nvPr/>
        </p:nvSpPr>
        <p:spPr>
          <a:xfrm>
            <a:off x="4919901" y="4092893"/>
            <a:ext cx="3195995" cy="725805"/>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Creates user profiles based on previously interacted content.</a:t>
            </a:r>
            <a:endParaRPr lang="en-US" sz="1750" dirty="0"/>
          </a:p>
        </p:txBody>
      </p:sp>
      <p:sp>
        <p:nvSpPr>
          <p:cNvPr id="10" name="Shape 7"/>
          <p:cNvSpPr/>
          <p:nvPr/>
        </p:nvSpPr>
        <p:spPr>
          <a:xfrm>
            <a:off x="793790" y="5642848"/>
            <a:ext cx="7556421" cy="1685092"/>
          </a:xfrm>
          <a:prstGeom prst="roundRect">
            <a:avLst>
              <a:gd name="adj" fmla="val 5654"/>
            </a:avLst>
          </a:prstGeom>
          <a:solidFill>
            <a:srgbClr val="FCE2CF"/>
          </a:solidFill>
          <a:ln w="7620">
            <a:solidFill>
              <a:srgbClr val="E2C8B5"/>
            </a:solidFill>
            <a:prstDash val="solid"/>
          </a:ln>
        </p:spPr>
      </p:sp>
      <p:sp>
        <p:nvSpPr>
          <p:cNvPr id="11" name="Text 8"/>
          <p:cNvSpPr/>
          <p:nvPr/>
        </p:nvSpPr>
        <p:spPr>
          <a:xfrm>
            <a:off x="1028224" y="5877282"/>
            <a:ext cx="2835235" cy="354330"/>
          </a:xfrm>
          <a:prstGeom prst="rect">
            <a:avLst/>
          </a:prstGeom>
          <a:noFill/>
          <a:ln/>
        </p:spPr>
        <p:txBody>
          <a:bodyPr wrap="none" lIns="0" tIns="0" rIns="0" bIns="0" rtlCol="0" anchor="t"/>
          <a:lstStyle/>
          <a:p>
            <a:pPr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Matching Items</a:t>
            </a:r>
            <a:endParaRPr lang="en-US" sz="2200" dirty="0"/>
          </a:p>
        </p:txBody>
      </p:sp>
      <p:sp>
        <p:nvSpPr>
          <p:cNvPr id="12" name="Text 9"/>
          <p:cNvSpPr/>
          <p:nvPr/>
        </p:nvSpPr>
        <p:spPr>
          <a:xfrm>
            <a:off x="1028224" y="6367701"/>
            <a:ext cx="7087553" cy="725805"/>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Recommends items similar to those the user has interacted with before.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59473" y="608290"/>
            <a:ext cx="7597854" cy="1380411"/>
          </a:xfrm>
          <a:prstGeom prst="rect">
            <a:avLst/>
          </a:prstGeom>
          <a:noFill/>
          <a:ln/>
        </p:spPr>
        <p:txBody>
          <a:bodyPr wrap="square" lIns="0" tIns="0" rIns="0" bIns="0" rtlCol="0" anchor="t"/>
          <a:lstStyle/>
          <a:p>
            <a:pPr indent="0" marL="0">
              <a:lnSpc>
                <a:spcPts val="5400"/>
              </a:lnSpc>
              <a:buNone/>
            </a:pPr>
            <a:r>
              <a:rPr lang="en-US" sz="4300" spc="-130" kern="0" dirty="0">
                <a:solidFill>
                  <a:srgbClr val="2C3F42"/>
                </a:solidFill>
                <a:latin typeface="Bitter Medium" pitchFamily="34" charset="0"/>
                <a:ea typeface="Bitter Medium" pitchFamily="34" charset="-122"/>
                <a:cs typeface="Bitter Medium" pitchFamily="34" charset="-120"/>
              </a:rPr>
              <a:t>Hybrid Approaches: Combining Strengths</a:t>
            </a:r>
            <a:endParaRPr lang="en-US" sz="4300" dirty="0"/>
          </a:p>
        </p:txBody>
      </p:sp>
      <p:pic>
        <p:nvPicPr>
          <p:cNvPr id="4" name="Image 1" descr="preencoded.png">    </p:cNvPr>
          <p:cNvPicPr>
            <a:picLocks noChangeAspect="1"/>
          </p:cNvPicPr>
          <p:nvPr/>
        </p:nvPicPr>
        <p:blipFill>
          <a:blip r:embed="rId2"/>
          <a:stretch>
            <a:fillRect/>
          </a:stretch>
        </p:blipFill>
        <p:spPr>
          <a:xfrm>
            <a:off x="6259473" y="2319933"/>
            <a:ext cx="1104424" cy="1767126"/>
          </a:xfrm>
          <a:prstGeom prst="rect">
            <a:avLst/>
          </a:prstGeom>
        </p:spPr>
      </p:pic>
      <p:sp>
        <p:nvSpPr>
          <p:cNvPr id="5" name="Text 1"/>
          <p:cNvSpPr/>
          <p:nvPr/>
        </p:nvSpPr>
        <p:spPr>
          <a:xfrm>
            <a:off x="7695128" y="2540794"/>
            <a:ext cx="2761178" cy="345043"/>
          </a:xfrm>
          <a:prstGeom prst="rect">
            <a:avLst/>
          </a:prstGeom>
          <a:noFill/>
          <a:ln/>
        </p:spPr>
        <p:txBody>
          <a:bodyPr wrap="none" lIns="0" tIns="0" rIns="0" bIns="0" rtlCol="0" anchor="t"/>
          <a:lstStyle/>
          <a:p>
            <a:pPr algn="l" indent="0" marL="0">
              <a:lnSpc>
                <a:spcPts val="2700"/>
              </a:lnSpc>
              <a:buNone/>
            </a:pPr>
            <a:r>
              <a:rPr lang="en-US" sz="2150" spc="-65" kern="0" dirty="0">
                <a:solidFill>
                  <a:srgbClr val="2B2E3C"/>
                </a:solidFill>
                <a:latin typeface="Bitter Medium" pitchFamily="34" charset="0"/>
                <a:ea typeface="Bitter Medium" pitchFamily="34" charset="-122"/>
                <a:cs typeface="Bitter Medium" pitchFamily="34" charset="-120"/>
              </a:rPr>
              <a:t>Content-Based</a:t>
            </a:r>
            <a:endParaRPr lang="en-US" sz="2150" dirty="0"/>
          </a:p>
        </p:txBody>
      </p:sp>
      <p:sp>
        <p:nvSpPr>
          <p:cNvPr id="6" name="Text 2"/>
          <p:cNvSpPr/>
          <p:nvPr/>
        </p:nvSpPr>
        <p:spPr>
          <a:xfrm>
            <a:off x="7695128" y="3018353"/>
            <a:ext cx="6162199" cy="353378"/>
          </a:xfrm>
          <a:prstGeom prst="rect">
            <a:avLst/>
          </a:prstGeom>
          <a:noFill/>
          <a:ln/>
        </p:spPr>
        <p:txBody>
          <a:bodyPr wrap="none" lIns="0" tIns="0" rIns="0" bIns="0" rtlCol="0" anchor="t"/>
          <a:lstStyle/>
          <a:p>
            <a:pPr algn="l" indent="0" marL="0">
              <a:lnSpc>
                <a:spcPts val="2750"/>
              </a:lnSpc>
              <a:buNone/>
            </a:pPr>
            <a:r>
              <a:rPr lang="en-US" sz="1700" spc="-35" kern="0" dirty="0">
                <a:solidFill>
                  <a:srgbClr val="2B2E3C"/>
                </a:solidFill>
                <a:latin typeface="Open Sans" pitchFamily="34" charset="0"/>
                <a:ea typeface="Open Sans" pitchFamily="34" charset="-122"/>
                <a:cs typeface="Open Sans" pitchFamily="34" charset="-120"/>
              </a:rPr>
              <a:t>Leverages item attributes for personalized recommendations.</a:t>
            </a:r>
            <a:endParaRPr lang="en-US" sz="1700" dirty="0"/>
          </a:p>
        </p:txBody>
      </p:sp>
      <p:pic>
        <p:nvPicPr>
          <p:cNvPr id="7" name="Image 2" descr="preencoded.png">    </p:cNvPr>
          <p:cNvPicPr>
            <a:picLocks noChangeAspect="1"/>
          </p:cNvPicPr>
          <p:nvPr/>
        </p:nvPicPr>
        <p:blipFill>
          <a:blip r:embed="rId3"/>
          <a:stretch>
            <a:fillRect/>
          </a:stretch>
        </p:blipFill>
        <p:spPr>
          <a:xfrm>
            <a:off x="6259473" y="4087058"/>
            <a:ext cx="1104424" cy="1767126"/>
          </a:xfrm>
          <a:prstGeom prst="rect">
            <a:avLst/>
          </a:prstGeom>
        </p:spPr>
      </p:pic>
      <p:sp>
        <p:nvSpPr>
          <p:cNvPr id="8" name="Text 3"/>
          <p:cNvSpPr/>
          <p:nvPr/>
        </p:nvSpPr>
        <p:spPr>
          <a:xfrm>
            <a:off x="7695128" y="4307919"/>
            <a:ext cx="2761178" cy="345043"/>
          </a:xfrm>
          <a:prstGeom prst="rect">
            <a:avLst/>
          </a:prstGeom>
          <a:noFill/>
          <a:ln/>
        </p:spPr>
        <p:txBody>
          <a:bodyPr wrap="none" lIns="0" tIns="0" rIns="0" bIns="0" rtlCol="0" anchor="t"/>
          <a:lstStyle/>
          <a:p>
            <a:pPr algn="l" indent="0" marL="0">
              <a:lnSpc>
                <a:spcPts val="2700"/>
              </a:lnSpc>
              <a:buNone/>
            </a:pPr>
            <a:r>
              <a:rPr lang="en-US" sz="2150" spc="-65" kern="0" dirty="0">
                <a:solidFill>
                  <a:srgbClr val="2B2E3C"/>
                </a:solidFill>
                <a:latin typeface="Bitter Medium" pitchFamily="34" charset="0"/>
                <a:ea typeface="Bitter Medium" pitchFamily="34" charset="-122"/>
                <a:cs typeface="Bitter Medium" pitchFamily="34" charset="-120"/>
              </a:rPr>
              <a:t>Collaborative Filtering</a:t>
            </a:r>
            <a:endParaRPr lang="en-US" sz="2150" dirty="0"/>
          </a:p>
        </p:txBody>
      </p:sp>
      <p:sp>
        <p:nvSpPr>
          <p:cNvPr id="9" name="Text 4"/>
          <p:cNvSpPr/>
          <p:nvPr/>
        </p:nvSpPr>
        <p:spPr>
          <a:xfrm>
            <a:off x="7695128" y="4785479"/>
            <a:ext cx="6162199" cy="353378"/>
          </a:xfrm>
          <a:prstGeom prst="rect">
            <a:avLst/>
          </a:prstGeom>
          <a:noFill/>
          <a:ln/>
        </p:spPr>
        <p:txBody>
          <a:bodyPr wrap="none" lIns="0" tIns="0" rIns="0" bIns="0" rtlCol="0" anchor="t"/>
          <a:lstStyle/>
          <a:p>
            <a:pPr algn="l" indent="0" marL="0">
              <a:lnSpc>
                <a:spcPts val="2750"/>
              </a:lnSpc>
              <a:buNone/>
            </a:pPr>
            <a:r>
              <a:rPr lang="en-US" sz="1700" spc="-35" kern="0" dirty="0">
                <a:solidFill>
                  <a:srgbClr val="2B2E3C"/>
                </a:solidFill>
                <a:latin typeface="Open Sans" pitchFamily="34" charset="0"/>
                <a:ea typeface="Open Sans" pitchFamily="34" charset="-122"/>
                <a:cs typeface="Open Sans" pitchFamily="34" charset="-120"/>
              </a:rPr>
              <a:t>Analyzes user preferences and similarities.</a:t>
            </a:r>
            <a:endParaRPr lang="en-US" sz="1700" dirty="0"/>
          </a:p>
        </p:txBody>
      </p:sp>
      <p:pic>
        <p:nvPicPr>
          <p:cNvPr id="10" name="Image 3" descr="preencoded.png">    </p:cNvPr>
          <p:cNvPicPr>
            <a:picLocks noChangeAspect="1"/>
          </p:cNvPicPr>
          <p:nvPr/>
        </p:nvPicPr>
        <p:blipFill>
          <a:blip r:embed="rId4"/>
          <a:stretch>
            <a:fillRect/>
          </a:stretch>
        </p:blipFill>
        <p:spPr>
          <a:xfrm>
            <a:off x="6259473" y="5854184"/>
            <a:ext cx="1104424" cy="1767126"/>
          </a:xfrm>
          <a:prstGeom prst="rect">
            <a:avLst/>
          </a:prstGeom>
        </p:spPr>
      </p:pic>
      <p:sp>
        <p:nvSpPr>
          <p:cNvPr id="11" name="Text 5"/>
          <p:cNvSpPr/>
          <p:nvPr/>
        </p:nvSpPr>
        <p:spPr>
          <a:xfrm>
            <a:off x="7695128" y="6075045"/>
            <a:ext cx="2761178" cy="345043"/>
          </a:xfrm>
          <a:prstGeom prst="rect">
            <a:avLst/>
          </a:prstGeom>
          <a:noFill/>
          <a:ln/>
        </p:spPr>
        <p:txBody>
          <a:bodyPr wrap="none" lIns="0" tIns="0" rIns="0" bIns="0" rtlCol="0" anchor="t"/>
          <a:lstStyle/>
          <a:p>
            <a:pPr algn="l" indent="0" marL="0">
              <a:lnSpc>
                <a:spcPts val="2700"/>
              </a:lnSpc>
              <a:buNone/>
            </a:pPr>
            <a:r>
              <a:rPr lang="en-US" sz="2150" spc="-65" kern="0" dirty="0">
                <a:solidFill>
                  <a:srgbClr val="2B2E3C"/>
                </a:solidFill>
                <a:latin typeface="Bitter Medium" pitchFamily="34" charset="0"/>
                <a:ea typeface="Bitter Medium" pitchFamily="34" charset="-122"/>
                <a:cs typeface="Bitter Medium" pitchFamily="34" charset="-120"/>
              </a:rPr>
              <a:t>Hybrid Approach</a:t>
            </a:r>
            <a:endParaRPr lang="en-US" sz="2150" dirty="0"/>
          </a:p>
        </p:txBody>
      </p:sp>
      <p:sp>
        <p:nvSpPr>
          <p:cNvPr id="12" name="Text 6"/>
          <p:cNvSpPr/>
          <p:nvPr/>
        </p:nvSpPr>
        <p:spPr>
          <a:xfrm>
            <a:off x="7695128" y="6552605"/>
            <a:ext cx="6162199" cy="706755"/>
          </a:xfrm>
          <a:prstGeom prst="rect">
            <a:avLst/>
          </a:prstGeom>
          <a:noFill/>
          <a:ln/>
        </p:spPr>
        <p:txBody>
          <a:bodyPr wrap="square" lIns="0" tIns="0" rIns="0" bIns="0" rtlCol="0" anchor="t"/>
          <a:lstStyle/>
          <a:p>
            <a:pPr algn="l" indent="0" marL="0">
              <a:lnSpc>
                <a:spcPts val="2750"/>
              </a:lnSpc>
              <a:buNone/>
            </a:pPr>
            <a:r>
              <a:rPr lang="en-US" sz="1700" spc="-35" kern="0" dirty="0">
                <a:solidFill>
                  <a:srgbClr val="2B2E3C"/>
                </a:solidFill>
                <a:latin typeface="Open Sans" pitchFamily="34" charset="0"/>
                <a:ea typeface="Open Sans" pitchFamily="34" charset="-122"/>
                <a:cs typeface="Open Sans" pitchFamily="34" charset="-120"/>
              </a:rPr>
              <a:t>Combines both methods for a more comprehensive and accurate recommendation system.</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5778" y="1090374"/>
            <a:ext cx="7665244" cy="1320403"/>
          </a:xfrm>
          <a:prstGeom prst="rect">
            <a:avLst/>
          </a:prstGeom>
          <a:noFill/>
          <a:ln/>
        </p:spPr>
        <p:txBody>
          <a:bodyPr wrap="square" lIns="0" tIns="0" rIns="0" bIns="0" rtlCol="0" anchor="t"/>
          <a:lstStyle/>
          <a:p>
            <a:pPr indent="0" marL="0">
              <a:lnSpc>
                <a:spcPts val="5150"/>
              </a:lnSpc>
              <a:buNone/>
            </a:pPr>
            <a:r>
              <a:rPr lang="en-US" sz="4150" spc="-125" kern="0" dirty="0">
                <a:solidFill>
                  <a:srgbClr val="2C3F42"/>
                </a:solidFill>
                <a:latin typeface="Bitter Medium" pitchFamily="34" charset="0"/>
                <a:ea typeface="Bitter Medium" pitchFamily="34" charset="-122"/>
                <a:cs typeface="Bitter Medium" pitchFamily="34" charset="-120"/>
              </a:rPr>
              <a:t>Streaming Recommendations: A Netflix Case Study</a:t>
            </a:r>
            <a:endParaRPr lang="en-US" sz="4150" dirty="0"/>
          </a:p>
        </p:txBody>
      </p:sp>
      <p:sp>
        <p:nvSpPr>
          <p:cNvPr id="4" name="Shape 1"/>
          <p:cNvSpPr/>
          <p:nvPr/>
        </p:nvSpPr>
        <p:spPr>
          <a:xfrm>
            <a:off x="6531173" y="2727603"/>
            <a:ext cx="22860" cy="4411504"/>
          </a:xfrm>
          <a:prstGeom prst="roundRect">
            <a:avLst>
              <a:gd name="adj" fmla="val 388130"/>
            </a:avLst>
          </a:prstGeom>
          <a:solidFill>
            <a:srgbClr val="E2C8B5"/>
          </a:solidFill>
          <a:ln/>
        </p:spPr>
      </p:sp>
      <p:sp>
        <p:nvSpPr>
          <p:cNvPr id="5" name="Shape 2"/>
          <p:cNvSpPr/>
          <p:nvPr/>
        </p:nvSpPr>
        <p:spPr>
          <a:xfrm>
            <a:off x="6757392" y="3191470"/>
            <a:ext cx="739378" cy="22860"/>
          </a:xfrm>
          <a:prstGeom prst="roundRect">
            <a:avLst>
              <a:gd name="adj" fmla="val 388130"/>
            </a:avLst>
          </a:prstGeom>
          <a:solidFill>
            <a:srgbClr val="E2C8B5"/>
          </a:solidFill>
          <a:ln/>
        </p:spPr>
      </p:sp>
      <p:sp>
        <p:nvSpPr>
          <p:cNvPr id="6" name="Shape 3"/>
          <p:cNvSpPr/>
          <p:nvPr/>
        </p:nvSpPr>
        <p:spPr>
          <a:xfrm>
            <a:off x="6304955" y="2965252"/>
            <a:ext cx="475298" cy="475298"/>
          </a:xfrm>
          <a:prstGeom prst="roundRect">
            <a:avLst>
              <a:gd name="adj" fmla="val 18668"/>
            </a:avLst>
          </a:prstGeom>
          <a:solidFill>
            <a:srgbClr val="FCE2CF"/>
          </a:solidFill>
          <a:ln w="7620">
            <a:solidFill>
              <a:srgbClr val="E2C8B5"/>
            </a:solidFill>
            <a:prstDash val="solid"/>
          </a:ln>
        </p:spPr>
      </p:sp>
      <p:sp>
        <p:nvSpPr>
          <p:cNvPr id="7" name="Text 4"/>
          <p:cNvSpPr/>
          <p:nvPr/>
        </p:nvSpPr>
        <p:spPr>
          <a:xfrm>
            <a:off x="6481524" y="3044428"/>
            <a:ext cx="122039" cy="316825"/>
          </a:xfrm>
          <a:prstGeom prst="rect">
            <a:avLst/>
          </a:prstGeom>
          <a:noFill/>
          <a:ln/>
        </p:spPr>
        <p:txBody>
          <a:bodyPr wrap="none" lIns="0" tIns="0" rIns="0" bIns="0" rtlCol="0" anchor="t"/>
          <a:lstStyle/>
          <a:p>
            <a:pPr algn="ctr" indent="0" marL="0">
              <a:lnSpc>
                <a:spcPts val="2450"/>
              </a:lnSpc>
              <a:buNone/>
            </a:pPr>
            <a:r>
              <a:rPr lang="en-US" sz="2450" spc="-75" kern="0" dirty="0">
                <a:solidFill>
                  <a:srgbClr val="2B2E3C"/>
                </a:solidFill>
                <a:latin typeface="Bitter Medium" pitchFamily="34" charset="0"/>
                <a:ea typeface="Bitter Medium" pitchFamily="34" charset="-122"/>
                <a:cs typeface="Bitter Medium" pitchFamily="34" charset="-120"/>
              </a:rPr>
              <a:t>1</a:t>
            </a:r>
            <a:endParaRPr lang="en-US" sz="2450" dirty="0"/>
          </a:p>
        </p:txBody>
      </p:sp>
      <p:sp>
        <p:nvSpPr>
          <p:cNvPr id="8" name="Text 5"/>
          <p:cNvSpPr/>
          <p:nvPr/>
        </p:nvSpPr>
        <p:spPr>
          <a:xfrm>
            <a:off x="7704415" y="2938820"/>
            <a:ext cx="2640568" cy="330041"/>
          </a:xfrm>
          <a:prstGeom prst="rect">
            <a:avLst/>
          </a:prstGeom>
          <a:noFill/>
          <a:ln/>
        </p:spPr>
        <p:txBody>
          <a:bodyPr wrap="none" lIns="0" tIns="0" rIns="0" bIns="0" rtlCol="0" anchor="t"/>
          <a:lstStyle/>
          <a:p>
            <a:pPr algn="l" indent="0" marL="0">
              <a:lnSpc>
                <a:spcPts val="2550"/>
              </a:lnSpc>
              <a:buNone/>
            </a:pPr>
            <a:r>
              <a:rPr lang="en-US" sz="2050" spc="-62" kern="0" dirty="0">
                <a:solidFill>
                  <a:srgbClr val="2B2E3C"/>
                </a:solidFill>
                <a:latin typeface="Bitter Medium" pitchFamily="34" charset="0"/>
                <a:ea typeface="Bitter Medium" pitchFamily="34" charset="-122"/>
                <a:cs typeface="Bitter Medium" pitchFamily="34" charset="-120"/>
              </a:rPr>
              <a:t>User Interaction</a:t>
            </a:r>
            <a:endParaRPr lang="en-US" sz="2050" dirty="0"/>
          </a:p>
        </p:txBody>
      </p:sp>
      <p:sp>
        <p:nvSpPr>
          <p:cNvPr id="9" name="Text 6"/>
          <p:cNvSpPr/>
          <p:nvPr/>
        </p:nvSpPr>
        <p:spPr>
          <a:xfrm>
            <a:off x="7704415" y="3395543"/>
            <a:ext cx="6186607" cy="675799"/>
          </a:xfrm>
          <a:prstGeom prst="rect">
            <a:avLst/>
          </a:prstGeom>
          <a:noFill/>
          <a:ln/>
        </p:spPr>
        <p:txBody>
          <a:bodyPr wrap="square" lIns="0" tIns="0" rIns="0" bIns="0" rtlCol="0" anchor="t"/>
          <a:lstStyle/>
          <a:p>
            <a:pPr algn="l" indent="0" marL="0">
              <a:lnSpc>
                <a:spcPts val="2650"/>
              </a:lnSpc>
              <a:buNone/>
            </a:pPr>
            <a:r>
              <a:rPr lang="en-US" sz="1650" spc="-33" kern="0" dirty="0">
                <a:solidFill>
                  <a:srgbClr val="2B2E3C"/>
                </a:solidFill>
                <a:latin typeface="Open Sans" pitchFamily="34" charset="0"/>
                <a:ea typeface="Open Sans" pitchFamily="34" charset="-122"/>
                <a:cs typeface="Open Sans" pitchFamily="34" charset="-120"/>
              </a:rPr>
              <a:t>Netflix monitors user interactions like watching, pausing, and rewinding.</a:t>
            </a:r>
            <a:endParaRPr lang="en-US" sz="1650" dirty="0"/>
          </a:p>
        </p:txBody>
      </p:sp>
      <p:sp>
        <p:nvSpPr>
          <p:cNvPr id="10" name="Shape 7"/>
          <p:cNvSpPr/>
          <p:nvPr/>
        </p:nvSpPr>
        <p:spPr>
          <a:xfrm>
            <a:off x="6757392" y="4957643"/>
            <a:ext cx="739378" cy="22860"/>
          </a:xfrm>
          <a:prstGeom prst="roundRect">
            <a:avLst>
              <a:gd name="adj" fmla="val 388130"/>
            </a:avLst>
          </a:prstGeom>
          <a:solidFill>
            <a:srgbClr val="E2C8B5"/>
          </a:solidFill>
          <a:ln/>
        </p:spPr>
      </p:sp>
      <p:sp>
        <p:nvSpPr>
          <p:cNvPr id="11" name="Shape 8"/>
          <p:cNvSpPr/>
          <p:nvPr/>
        </p:nvSpPr>
        <p:spPr>
          <a:xfrm>
            <a:off x="6304955" y="4731425"/>
            <a:ext cx="475298" cy="475298"/>
          </a:xfrm>
          <a:prstGeom prst="roundRect">
            <a:avLst>
              <a:gd name="adj" fmla="val 18668"/>
            </a:avLst>
          </a:prstGeom>
          <a:solidFill>
            <a:srgbClr val="FCE2CF"/>
          </a:solidFill>
          <a:ln w="7620">
            <a:solidFill>
              <a:srgbClr val="E2C8B5"/>
            </a:solidFill>
            <a:prstDash val="solid"/>
          </a:ln>
        </p:spPr>
      </p:sp>
      <p:sp>
        <p:nvSpPr>
          <p:cNvPr id="12" name="Text 9"/>
          <p:cNvSpPr/>
          <p:nvPr/>
        </p:nvSpPr>
        <p:spPr>
          <a:xfrm>
            <a:off x="6460212" y="4810601"/>
            <a:ext cx="164783" cy="316825"/>
          </a:xfrm>
          <a:prstGeom prst="rect">
            <a:avLst/>
          </a:prstGeom>
          <a:noFill/>
          <a:ln/>
        </p:spPr>
        <p:txBody>
          <a:bodyPr wrap="none" lIns="0" tIns="0" rIns="0" bIns="0" rtlCol="0" anchor="t"/>
          <a:lstStyle/>
          <a:p>
            <a:pPr algn="ctr" indent="0" marL="0">
              <a:lnSpc>
                <a:spcPts val="2450"/>
              </a:lnSpc>
              <a:buNone/>
            </a:pPr>
            <a:r>
              <a:rPr lang="en-US" sz="2450" spc="-75" kern="0" dirty="0">
                <a:solidFill>
                  <a:srgbClr val="2B2E3C"/>
                </a:solidFill>
                <a:latin typeface="Bitter Medium" pitchFamily="34" charset="0"/>
                <a:ea typeface="Bitter Medium" pitchFamily="34" charset="-122"/>
                <a:cs typeface="Bitter Medium" pitchFamily="34" charset="-120"/>
              </a:rPr>
              <a:t>2</a:t>
            </a:r>
            <a:endParaRPr lang="en-US" sz="2450" dirty="0"/>
          </a:p>
        </p:txBody>
      </p:sp>
      <p:sp>
        <p:nvSpPr>
          <p:cNvPr id="13" name="Text 10"/>
          <p:cNvSpPr/>
          <p:nvPr/>
        </p:nvSpPr>
        <p:spPr>
          <a:xfrm>
            <a:off x="7704415" y="4704993"/>
            <a:ext cx="2640568" cy="330041"/>
          </a:xfrm>
          <a:prstGeom prst="rect">
            <a:avLst/>
          </a:prstGeom>
          <a:noFill/>
          <a:ln/>
        </p:spPr>
        <p:txBody>
          <a:bodyPr wrap="none" lIns="0" tIns="0" rIns="0" bIns="0" rtlCol="0" anchor="t"/>
          <a:lstStyle/>
          <a:p>
            <a:pPr algn="l" indent="0" marL="0">
              <a:lnSpc>
                <a:spcPts val="2550"/>
              </a:lnSpc>
              <a:buNone/>
            </a:pPr>
            <a:r>
              <a:rPr lang="en-US" sz="2050" spc="-62" kern="0" dirty="0">
                <a:solidFill>
                  <a:srgbClr val="2B2E3C"/>
                </a:solidFill>
                <a:latin typeface="Bitter Medium" pitchFamily="34" charset="0"/>
                <a:ea typeface="Bitter Medium" pitchFamily="34" charset="-122"/>
                <a:cs typeface="Bitter Medium" pitchFamily="34" charset="-120"/>
              </a:rPr>
              <a:t>Real-Time Analysis</a:t>
            </a:r>
            <a:endParaRPr lang="en-US" sz="2050" dirty="0"/>
          </a:p>
        </p:txBody>
      </p:sp>
      <p:sp>
        <p:nvSpPr>
          <p:cNvPr id="14" name="Text 11"/>
          <p:cNvSpPr/>
          <p:nvPr/>
        </p:nvSpPr>
        <p:spPr>
          <a:xfrm>
            <a:off x="7704415" y="5161717"/>
            <a:ext cx="6186607" cy="337899"/>
          </a:xfrm>
          <a:prstGeom prst="rect">
            <a:avLst/>
          </a:prstGeom>
          <a:noFill/>
          <a:ln/>
        </p:spPr>
        <p:txBody>
          <a:bodyPr wrap="none" lIns="0" tIns="0" rIns="0" bIns="0" rtlCol="0" anchor="t"/>
          <a:lstStyle/>
          <a:p>
            <a:pPr algn="l" indent="0" marL="0">
              <a:lnSpc>
                <a:spcPts val="2650"/>
              </a:lnSpc>
              <a:buNone/>
            </a:pPr>
            <a:r>
              <a:rPr lang="en-US" sz="1650" spc="-33" kern="0" dirty="0">
                <a:solidFill>
                  <a:srgbClr val="2B2E3C"/>
                </a:solidFill>
                <a:latin typeface="Open Sans" pitchFamily="34" charset="0"/>
                <a:ea typeface="Open Sans" pitchFamily="34" charset="-122"/>
                <a:cs typeface="Open Sans" pitchFamily="34" charset="-120"/>
              </a:rPr>
              <a:t>Data is processed in real time to understand user preferences.</a:t>
            </a:r>
            <a:endParaRPr lang="en-US" sz="1650" dirty="0"/>
          </a:p>
        </p:txBody>
      </p:sp>
      <p:sp>
        <p:nvSpPr>
          <p:cNvPr id="15" name="Shape 12"/>
          <p:cNvSpPr/>
          <p:nvPr/>
        </p:nvSpPr>
        <p:spPr>
          <a:xfrm>
            <a:off x="6757392" y="6385917"/>
            <a:ext cx="739378" cy="22860"/>
          </a:xfrm>
          <a:prstGeom prst="roundRect">
            <a:avLst>
              <a:gd name="adj" fmla="val 388130"/>
            </a:avLst>
          </a:prstGeom>
          <a:solidFill>
            <a:srgbClr val="E2C8B5"/>
          </a:solidFill>
          <a:ln/>
        </p:spPr>
      </p:sp>
      <p:sp>
        <p:nvSpPr>
          <p:cNvPr id="16" name="Shape 13"/>
          <p:cNvSpPr/>
          <p:nvPr/>
        </p:nvSpPr>
        <p:spPr>
          <a:xfrm>
            <a:off x="6304955" y="6159698"/>
            <a:ext cx="475298" cy="475298"/>
          </a:xfrm>
          <a:prstGeom prst="roundRect">
            <a:avLst>
              <a:gd name="adj" fmla="val 18668"/>
            </a:avLst>
          </a:prstGeom>
          <a:solidFill>
            <a:srgbClr val="FCE2CF"/>
          </a:solidFill>
          <a:ln w="7620">
            <a:solidFill>
              <a:srgbClr val="E2C8B5"/>
            </a:solidFill>
            <a:prstDash val="solid"/>
          </a:ln>
        </p:spPr>
      </p:sp>
      <p:sp>
        <p:nvSpPr>
          <p:cNvPr id="17" name="Text 14"/>
          <p:cNvSpPr/>
          <p:nvPr/>
        </p:nvSpPr>
        <p:spPr>
          <a:xfrm>
            <a:off x="6456640" y="6238875"/>
            <a:ext cx="171807" cy="316825"/>
          </a:xfrm>
          <a:prstGeom prst="rect">
            <a:avLst/>
          </a:prstGeom>
          <a:noFill/>
          <a:ln/>
        </p:spPr>
        <p:txBody>
          <a:bodyPr wrap="none" lIns="0" tIns="0" rIns="0" bIns="0" rtlCol="0" anchor="t"/>
          <a:lstStyle/>
          <a:p>
            <a:pPr algn="ctr" indent="0" marL="0">
              <a:lnSpc>
                <a:spcPts val="2450"/>
              </a:lnSpc>
              <a:buNone/>
            </a:pPr>
            <a:r>
              <a:rPr lang="en-US" sz="2450" spc="-75" kern="0" dirty="0">
                <a:solidFill>
                  <a:srgbClr val="2B2E3C"/>
                </a:solidFill>
                <a:latin typeface="Bitter Medium" pitchFamily="34" charset="0"/>
                <a:ea typeface="Bitter Medium" pitchFamily="34" charset="-122"/>
                <a:cs typeface="Bitter Medium" pitchFamily="34" charset="-120"/>
              </a:rPr>
              <a:t>3</a:t>
            </a:r>
            <a:endParaRPr lang="en-US" sz="2450" dirty="0"/>
          </a:p>
        </p:txBody>
      </p:sp>
      <p:sp>
        <p:nvSpPr>
          <p:cNvPr id="18" name="Text 15"/>
          <p:cNvSpPr/>
          <p:nvPr/>
        </p:nvSpPr>
        <p:spPr>
          <a:xfrm>
            <a:off x="7704415" y="6133267"/>
            <a:ext cx="3315057" cy="330041"/>
          </a:xfrm>
          <a:prstGeom prst="rect">
            <a:avLst/>
          </a:prstGeom>
          <a:noFill/>
          <a:ln/>
        </p:spPr>
        <p:txBody>
          <a:bodyPr wrap="none" lIns="0" tIns="0" rIns="0" bIns="0" rtlCol="0" anchor="t"/>
          <a:lstStyle/>
          <a:p>
            <a:pPr algn="l" indent="0" marL="0">
              <a:lnSpc>
                <a:spcPts val="2550"/>
              </a:lnSpc>
              <a:buNone/>
            </a:pPr>
            <a:r>
              <a:rPr lang="en-US" sz="2050" spc="-62" kern="0" dirty="0">
                <a:solidFill>
                  <a:srgbClr val="2B2E3C"/>
                </a:solidFill>
                <a:latin typeface="Bitter Medium" pitchFamily="34" charset="0"/>
                <a:ea typeface="Bitter Medium" pitchFamily="34" charset="-122"/>
                <a:cs typeface="Bitter Medium" pitchFamily="34" charset="-120"/>
              </a:rPr>
              <a:t>Dynamic Recommendations</a:t>
            </a:r>
            <a:endParaRPr lang="en-US" sz="2050" dirty="0"/>
          </a:p>
        </p:txBody>
      </p:sp>
      <p:sp>
        <p:nvSpPr>
          <p:cNvPr id="19" name="Text 16"/>
          <p:cNvSpPr/>
          <p:nvPr/>
        </p:nvSpPr>
        <p:spPr>
          <a:xfrm>
            <a:off x="7704415" y="6589990"/>
            <a:ext cx="6186607" cy="337899"/>
          </a:xfrm>
          <a:prstGeom prst="rect">
            <a:avLst/>
          </a:prstGeom>
          <a:noFill/>
          <a:ln/>
        </p:spPr>
        <p:txBody>
          <a:bodyPr wrap="none" lIns="0" tIns="0" rIns="0" bIns="0" rtlCol="0" anchor="t"/>
          <a:lstStyle/>
          <a:p>
            <a:pPr algn="l" indent="0" marL="0">
              <a:lnSpc>
                <a:spcPts val="2650"/>
              </a:lnSpc>
              <a:buNone/>
            </a:pPr>
            <a:r>
              <a:rPr lang="en-US" sz="1650" spc="-33" kern="0" dirty="0">
                <a:solidFill>
                  <a:srgbClr val="2B2E3C"/>
                </a:solidFill>
                <a:latin typeface="Open Sans" pitchFamily="34" charset="0"/>
                <a:ea typeface="Open Sans" pitchFamily="34" charset="-122"/>
                <a:cs typeface="Open Sans" pitchFamily="34" charset="-120"/>
              </a:rPr>
              <a:t>Recommendations are adjusted based on real-time user activity.</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526977"/>
            <a:ext cx="7556421" cy="1417558"/>
          </a:xfrm>
          <a:prstGeom prst="rect">
            <a:avLst/>
          </a:prstGeom>
          <a:noFill/>
          <a:ln/>
        </p:spPr>
        <p:txBody>
          <a:bodyPr wrap="squar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Challenges and Limitations in Recommender Systems</a:t>
            </a:r>
            <a:endParaRPr lang="en-US" sz="4450" dirty="0"/>
          </a:p>
        </p:txBody>
      </p:sp>
      <p:sp>
        <p:nvSpPr>
          <p:cNvPr id="4" name="Shape 1"/>
          <p:cNvSpPr/>
          <p:nvPr/>
        </p:nvSpPr>
        <p:spPr>
          <a:xfrm>
            <a:off x="6280190" y="3284696"/>
            <a:ext cx="7556421" cy="3417808"/>
          </a:xfrm>
          <a:prstGeom prst="roundRect">
            <a:avLst>
              <a:gd name="adj" fmla="val 2787"/>
            </a:avLst>
          </a:prstGeom>
          <a:noFill/>
          <a:ln w="7620">
            <a:solidFill>
              <a:srgbClr val="000000">
                <a:alpha val="8000"/>
              </a:srgbClr>
            </a:solidFill>
            <a:prstDash val="solid"/>
          </a:ln>
        </p:spPr>
      </p:sp>
      <p:sp>
        <p:nvSpPr>
          <p:cNvPr id="5" name="Shape 2"/>
          <p:cNvSpPr/>
          <p:nvPr/>
        </p:nvSpPr>
        <p:spPr>
          <a:xfrm>
            <a:off x="6287810" y="3292316"/>
            <a:ext cx="7541181" cy="1013222"/>
          </a:xfrm>
          <a:prstGeom prst="rect">
            <a:avLst/>
          </a:prstGeom>
          <a:solidFill>
            <a:srgbClr val="FFFFFF">
              <a:alpha val="4000"/>
            </a:srgbClr>
          </a:solidFill>
          <a:ln/>
        </p:spPr>
      </p:sp>
      <p:sp>
        <p:nvSpPr>
          <p:cNvPr id="6" name="Text 3"/>
          <p:cNvSpPr/>
          <p:nvPr/>
        </p:nvSpPr>
        <p:spPr>
          <a:xfrm>
            <a:off x="6514624" y="3436025"/>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Cold Start Problem</a:t>
            </a:r>
            <a:endParaRPr lang="en-US" sz="1750" dirty="0"/>
          </a:p>
        </p:txBody>
      </p:sp>
      <p:sp>
        <p:nvSpPr>
          <p:cNvPr id="7" name="Text 4"/>
          <p:cNvSpPr/>
          <p:nvPr/>
        </p:nvSpPr>
        <p:spPr>
          <a:xfrm>
            <a:off x="10289024" y="3436025"/>
            <a:ext cx="3313152" cy="725805"/>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Difficulty in recommending to new users or new items.</a:t>
            </a:r>
            <a:endParaRPr lang="en-US" sz="1750" dirty="0"/>
          </a:p>
        </p:txBody>
      </p:sp>
      <p:sp>
        <p:nvSpPr>
          <p:cNvPr id="8" name="Shape 5"/>
          <p:cNvSpPr/>
          <p:nvPr/>
        </p:nvSpPr>
        <p:spPr>
          <a:xfrm>
            <a:off x="6287810" y="4305538"/>
            <a:ext cx="7541181" cy="1013222"/>
          </a:xfrm>
          <a:prstGeom prst="rect">
            <a:avLst/>
          </a:prstGeom>
          <a:solidFill>
            <a:srgbClr val="000000">
              <a:alpha val="4000"/>
            </a:srgbClr>
          </a:solidFill>
          <a:ln/>
        </p:spPr>
      </p:sp>
      <p:sp>
        <p:nvSpPr>
          <p:cNvPr id="9" name="Text 6"/>
          <p:cNvSpPr/>
          <p:nvPr/>
        </p:nvSpPr>
        <p:spPr>
          <a:xfrm>
            <a:off x="6514624" y="4449247"/>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Data Sparsity</a:t>
            </a:r>
            <a:endParaRPr lang="en-US" sz="1750" dirty="0"/>
          </a:p>
        </p:txBody>
      </p:sp>
      <p:sp>
        <p:nvSpPr>
          <p:cNvPr id="10" name="Text 7"/>
          <p:cNvSpPr/>
          <p:nvPr/>
        </p:nvSpPr>
        <p:spPr>
          <a:xfrm>
            <a:off x="10289024" y="4449247"/>
            <a:ext cx="3313152" cy="725805"/>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Limited user data may lead to inaccurate predictions.</a:t>
            </a:r>
            <a:endParaRPr lang="en-US" sz="1750" dirty="0"/>
          </a:p>
        </p:txBody>
      </p:sp>
      <p:sp>
        <p:nvSpPr>
          <p:cNvPr id="11" name="Shape 8"/>
          <p:cNvSpPr/>
          <p:nvPr/>
        </p:nvSpPr>
        <p:spPr>
          <a:xfrm>
            <a:off x="6287810" y="5318760"/>
            <a:ext cx="7541181" cy="1376124"/>
          </a:xfrm>
          <a:prstGeom prst="rect">
            <a:avLst/>
          </a:prstGeom>
          <a:solidFill>
            <a:srgbClr val="FFFFFF">
              <a:alpha val="4000"/>
            </a:srgbClr>
          </a:solidFill>
          <a:ln/>
        </p:spPr>
      </p:sp>
      <p:sp>
        <p:nvSpPr>
          <p:cNvPr id="12" name="Text 9"/>
          <p:cNvSpPr/>
          <p:nvPr/>
        </p:nvSpPr>
        <p:spPr>
          <a:xfrm>
            <a:off x="6514624" y="5462468"/>
            <a:ext cx="3313152" cy="362903"/>
          </a:xfrm>
          <a:prstGeom prst="rect">
            <a:avLst/>
          </a:prstGeom>
          <a:noFill/>
          <a:ln/>
        </p:spPr>
        <p:txBody>
          <a:bodyPr wrap="non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Filter Bubbles</a:t>
            </a:r>
            <a:endParaRPr lang="en-US" sz="1750" dirty="0"/>
          </a:p>
        </p:txBody>
      </p:sp>
      <p:sp>
        <p:nvSpPr>
          <p:cNvPr id="13" name="Text 10"/>
          <p:cNvSpPr/>
          <p:nvPr/>
        </p:nvSpPr>
        <p:spPr>
          <a:xfrm>
            <a:off x="10289024" y="5462468"/>
            <a:ext cx="3313152" cy="1088708"/>
          </a:xfrm>
          <a:prstGeom prst="rect">
            <a:avLst/>
          </a:prstGeom>
          <a:noFill/>
          <a:ln/>
        </p:spPr>
        <p:txBody>
          <a:bodyPr wrap="square" lIns="0" tIns="0" rIns="0" bIns="0" rtlCol="0" anchor="t"/>
          <a:lstStyle/>
          <a:p>
            <a:pPr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Recommending only similar content can restrict exposure to diverse options.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1430"/>
            <a:ext cx="11481792" cy="708779"/>
          </a:xfrm>
          <a:prstGeom prst="rect">
            <a:avLst/>
          </a:prstGeom>
          <a:noFill/>
          <a:ln/>
        </p:spPr>
        <p:txBody>
          <a:bodyPr wrap="none" lIns="0" tIns="0" rIns="0" bIns="0" rtlCol="0" anchor="t"/>
          <a:lstStyle/>
          <a:p>
            <a:pPr indent="0" marL="0">
              <a:lnSpc>
                <a:spcPts val="5550"/>
              </a:lnSpc>
              <a:buNone/>
            </a:pPr>
            <a:r>
              <a:rPr lang="en-US" sz="4450" spc="-134" kern="0" dirty="0">
                <a:solidFill>
                  <a:srgbClr val="2C3F42"/>
                </a:solidFill>
                <a:latin typeface="Bitter Medium" pitchFamily="34" charset="0"/>
                <a:ea typeface="Bitter Medium" pitchFamily="34" charset="-122"/>
                <a:cs typeface="Bitter Medium" pitchFamily="34" charset="-120"/>
              </a:rPr>
              <a:t>The Future of Personalized Recommendations</a:t>
            </a:r>
            <a:endParaRPr lang="en-US" sz="4450" dirty="0"/>
          </a:p>
        </p:txBody>
      </p:sp>
      <p:pic>
        <p:nvPicPr>
          <p:cNvPr id="4" name="Image 1" descr="preencoded.png">    </p:cNvPr>
          <p:cNvPicPr>
            <a:picLocks noChangeAspect="1"/>
          </p:cNvPicPr>
          <p:nvPr/>
        </p:nvPicPr>
        <p:blipFill>
          <a:blip r:embed="rId2"/>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AI Integration</a:t>
            </a:r>
            <a:endParaRPr lang="en-US" sz="2200" dirty="0"/>
          </a:p>
        </p:txBody>
      </p:sp>
      <p:sp>
        <p:nvSpPr>
          <p:cNvPr id="6" name="Text 2"/>
          <p:cNvSpPr/>
          <p:nvPr/>
        </p:nvSpPr>
        <p:spPr>
          <a:xfrm>
            <a:off x="793790" y="6154579"/>
            <a:ext cx="3005495"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More sophisticated AI algorithms for enhanced prediction.</a:t>
            </a:r>
            <a:endParaRPr lang="en-US" sz="1750" dirty="0"/>
          </a:p>
        </p:txBody>
      </p:sp>
      <p:pic>
        <p:nvPicPr>
          <p:cNvPr id="7" name="Image 2" descr="preencoded.png">    </p:cNvPr>
          <p:cNvPicPr>
            <a:picLocks noChangeAspect="1"/>
          </p:cNvPicPr>
          <p:nvPr/>
        </p:nvPicPr>
        <p:blipFill>
          <a:blip r:embed="rId3"/>
          <a:stretch>
            <a:fillRect/>
          </a:stretch>
        </p:blipFill>
        <p:spPr>
          <a:xfrm>
            <a:off x="4139446" y="4870371"/>
            <a:ext cx="566976" cy="566976"/>
          </a:xfrm>
          <a:prstGeom prst="rect">
            <a:avLst/>
          </a:prstGeom>
        </p:spPr>
      </p:pic>
      <p:sp>
        <p:nvSpPr>
          <p:cNvPr id="8" name="Text 3"/>
          <p:cNvSpPr/>
          <p:nvPr/>
        </p:nvSpPr>
        <p:spPr>
          <a:xfrm>
            <a:off x="4139446" y="5664160"/>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Context Awareness</a:t>
            </a:r>
            <a:endParaRPr lang="en-US" sz="2200" dirty="0"/>
          </a:p>
        </p:txBody>
      </p:sp>
      <p:sp>
        <p:nvSpPr>
          <p:cNvPr id="9" name="Text 4"/>
          <p:cNvSpPr/>
          <p:nvPr/>
        </p:nvSpPr>
        <p:spPr>
          <a:xfrm>
            <a:off x="4139446" y="6154579"/>
            <a:ext cx="3005614"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Recommendations tailored to user context like location and time.</a:t>
            </a:r>
            <a:endParaRPr lang="en-US" sz="1750" dirty="0"/>
          </a:p>
        </p:txBody>
      </p:sp>
      <p:pic>
        <p:nvPicPr>
          <p:cNvPr id="10" name="Image 3" descr="preencoded.png">    </p:cNvPr>
          <p:cNvPicPr>
            <a:picLocks noChangeAspect="1"/>
          </p:cNvPicPr>
          <p:nvPr/>
        </p:nvPicPr>
        <p:blipFill>
          <a:blip r:embed="rId4"/>
          <a:stretch>
            <a:fillRect/>
          </a:stretch>
        </p:blipFill>
        <p:spPr>
          <a:xfrm>
            <a:off x="7485221" y="4870371"/>
            <a:ext cx="566976" cy="566976"/>
          </a:xfrm>
          <a:prstGeom prst="rect">
            <a:avLst/>
          </a:prstGeom>
        </p:spPr>
      </p:pic>
      <p:sp>
        <p:nvSpPr>
          <p:cNvPr id="11" name="Text 5"/>
          <p:cNvSpPr/>
          <p:nvPr/>
        </p:nvSpPr>
        <p:spPr>
          <a:xfrm>
            <a:off x="7485221" y="5664160"/>
            <a:ext cx="2835235"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Privacy Concerns</a:t>
            </a:r>
            <a:endParaRPr lang="en-US" sz="2200" dirty="0"/>
          </a:p>
        </p:txBody>
      </p:sp>
      <p:sp>
        <p:nvSpPr>
          <p:cNvPr id="12" name="Text 6"/>
          <p:cNvSpPr/>
          <p:nvPr/>
        </p:nvSpPr>
        <p:spPr>
          <a:xfrm>
            <a:off x="7485221" y="6154579"/>
            <a:ext cx="3005614"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Addressing user privacy concerns related to data collection.</a:t>
            </a:r>
            <a:endParaRPr lang="en-US" sz="1750" dirty="0"/>
          </a:p>
        </p:txBody>
      </p:sp>
      <p:pic>
        <p:nvPicPr>
          <p:cNvPr id="13" name="Image 4" descr="preencoded.png">    </p:cNvPr>
          <p:cNvPicPr>
            <a:picLocks noChangeAspect="1"/>
          </p:cNvPicPr>
          <p:nvPr/>
        </p:nvPicPr>
        <p:blipFill>
          <a:blip r:embed="rId5"/>
          <a:stretch>
            <a:fillRect/>
          </a:stretch>
        </p:blipFill>
        <p:spPr>
          <a:xfrm>
            <a:off x="10830997" y="4870371"/>
            <a:ext cx="566976" cy="566976"/>
          </a:xfrm>
          <a:prstGeom prst="rect">
            <a:avLst/>
          </a:prstGeom>
        </p:spPr>
      </p:pic>
      <p:sp>
        <p:nvSpPr>
          <p:cNvPr id="14" name="Text 7"/>
          <p:cNvSpPr/>
          <p:nvPr/>
        </p:nvSpPr>
        <p:spPr>
          <a:xfrm>
            <a:off x="10830997" y="5664160"/>
            <a:ext cx="2850594" cy="354330"/>
          </a:xfrm>
          <a:prstGeom prst="rect">
            <a:avLst/>
          </a:prstGeom>
          <a:noFill/>
          <a:ln/>
        </p:spPr>
        <p:txBody>
          <a:bodyPr wrap="none" lIns="0" tIns="0" rIns="0" bIns="0" rtlCol="0" anchor="t"/>
          <a:lstStyle/>
          <a:p>
            <a:pPr algn="l" indent="0" marL="0">
              <a:lnSpc>
                <a:spcPts val="2750"/>
              </a:lnSpc>
              <a:buNone/>
            </a:pPr>
            <a:r>
              <a:rPr lang="en-US" sz="2200" spc="-67" kern="0" dirty="0">
                <a:solidFill>
                  <a:srgbClr val="2B2E3C"/>
                </a:solidFill>
                <a:latin typeface="Bitter Medium" pitchFamily="34" charset="0"/>
                <a:ea typeface="Bitter Medium" pitchFamily="34" charset="-122"/>
                <a:cs typeface="Bitter Medium" pitchFamily="34" charset="-120"/>
              </a:rPr>
              <a:t>Diversity and Inclusion</a:t>
            </a:r>
            <a:endParaRPr lang="en-US" sz="2200" dirty="0"/>
          </a:p>
        </p:txBody>
      </p:sp>
      <p:sp>
        <p:nvSpPr>
          <p:cNvPr id="15" name="Text 8"/>
          <p:cNvSpPr/>
          <p:nvPr/>
        </p:nvSpPr>
        <p:spPr>
          <a:xfrm>
            <a:off x="10830997" y="6154579"/>
            <a:ext cx="3005614"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B2E3C"/>
                </a:solidFill>
                <a:latin typeface="Open Sans" pitchFamily="34" charset="0"/>
                <a:ea typeface="Open Sans" pitchFamily="34" charset="-122"/>
                <a:cs typeface="Open Sans" pitchFamily="34" charset="-120"/>
              </a:rPr>
              <a:t>Promoting recommendations that represent a wider range of preferences.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2024-11-09T05:53:57Z</dcterms:created>
  <dcterms:modified xsi:type="dcterms:W3CDTF">2024-11-09T05:53:57Z</dcterms:modified>
</cp:coreProperties>
</file>